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AEBC2C-7F80-424E-A8DF-6F4E34E724D4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7AFCB30-937E-4A75-8BD6-E3AFF08C14D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BC2C-7F80-424E-A8DF-6F4E34E724D4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FCB30-937E-4A75-8BD6-E3AFF08C1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8AEBC2C-7F80-424E-A8DF-6F4E34E724D4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7AFCB30-937E-4A75-8BD6-E3AFF08C1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BC2C-7F80-424E-A8DF-6F4E34E724D4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FCB30-937E-4A75-8BD6-E3AFF08C1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AEBC2C-7F80-424E-A8DF-6F4E34E724D4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7AFCB30-937E-4A75-8BD6-E3AFF08C14D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BC2C-7F80-424E-A8DF-6F4E34E724D4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FCB30-937E-4A75-8BD6-E3AFF08C1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BC2C-7F80-424E-A8DF-6F4E34E724D4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FCB30-937E-4A75-8BD6-E3AFF08C1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BC2C-7F80-424E-A8DF-6F4E34E724D4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FCB30-937E-4A75-8BD6-E3AFF08C1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AEBC2C-7F80-424E-A8DF-6F4E34E724D4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FCB30-937E-4A75-8BD6-E3AFF08C1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BC2C-7F80-424E-A8DF-6F4E34E724D4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FCB30-937E-4A75-8BD6-E3AFF08C14D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AEBC2C-7F80-424E-A8DF-6F4E34E724D4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AFCB30-937E-4A75-8BD6-E3AFF08C14D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AEBC2C-7F80-424E-A8DF-6F4E34E724D4}" type="datetimeFigureOut">
              <a:rPr lang="en-US" smtClean="0"/>
              <a:t>11/11/2014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7AFCB30-937E-4A75-8BD6-E3AFF08C14D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Structure of a 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715000" y="57150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239000" cy="7010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Resolution</a:t>
            </a:r>
          </a:p>
        </p:txBody>
      </p:sp>
      <p:grpSp>
        <p:nvGrpSpPr>
          <p:cNvPr id="3" name="Content Placeholder 17"/>
          <p:cNvGrpSpPr>
            <a:grpSpLocks noGrp="1"/>
          </p:cNvGrpSpPr>
          <p:nvPr/>
        </p:nvGrpSpPr>
        <p:grpSpPr>
          <a:xfrm>
            <a:off x="0" y="3047999"/>
            <a:ext cx="9296400" cy="3408363"/>
            <a:chOff x="762000" y="1676400"/>
            <a:chExt cx="8382000" cy="3880338"/>
          </a:xfrm>
        </p:grpSpPr>
        <p:sp>
          <p:nvSpPr>
            <p:cNvPr id="19" name="Freeform 18"/>
            <p:cNvSpPr/>
            <p:nvPr/>
          </p:nvSpPr>
          <p:spPr>
            <a:xfrm>
              <a:off x="762000" y="2004646"/>
              <a:ext cx="6435969" cy="3552092"/>
            </a:xfrm>
            <a:custGeom>
              <a:avLst/>
              <a:gdLst>
                <a:gd name="connsiteX0" fmla="*/ 0 w 6435969"/>
                <a:gd name="connsiteY0" fmla="*/ 3552092 h 3552092"/>
                <a:gd name="connsiteX1" fmla="*/ 1793631 w 6435969"/>
                <a:gd name="connsiteY1" fmla="*/ 3552092 h 3552092"/>
                <a:gd name="connsiteX2" fmla="*/ 1946031 w 6435969"/>
                <a:gd name="connsiteY2" fmla="*/ 2907323 h 3552092"/>
                <a:gd name="connsiteX3" fmla="*/ 2157046 w 6435969"/>
                <a:gd name="connsiteY3" fmla="*/ 3153508 h 3552092"/>
                <a:gd name="connsiteX4" fmla="*/ 2262554 w 6435969"/>
                <a:gd name="connsiteY4" fmla="*/ 2473569 h 3552092"/>
                <a:gd name="connsiteX5" fmla="*/ 2497015 w 6435969"/>
                <a:gd name="connsiteY5" fmla="*/ 2825262 h 3552092"/>
                <a:gd name="connsiteX6" fmla="*/ 2579077 w 6435969"/>
                <a:gd name="connsiteY6" fmla="*/ 1711569 h 3552092"/>
                <a:gd name="connsiteX7" fmla="*/ 2754923 w 6435969"/>
                <a:gd name="connsiteY7" fmla="*/ 2168769 h 3552092"/>
                <a:gd name="connsiteX8" fmla="*/ 3587262 w 6435969"/>
                <a:gd name="connsiteY8" fmla="*/ 0 h 3552092"/>
                <a:gd name="connsiteX9" fmla="*/ 5111262 w 6435969"/>
                <a:gd name="connsiteY9" fmla="*/ 3458308 h 3552092"/>
                <a:gd name="connsiteX10" fmla="*/ 6435969 w 6435969"/>
                <a:gd name="connsiteY10" fmla="*/ 3458308 h 3552092"/>
                <a:gd name="connsiteX11" fmla="*/ 6424246 w 6435969"/>
                <a:gd name="connsiteY11" fmla="*/ 3458308 h 3552092"/>
                <a:gd name="connsiteX12" fmla="*/ 6424246 w 6435969"/>
                <a:gd name="connsiteY12" fmla="*/ 3458308 h 3552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35969" h="3552092">
                  <a:moveTo>
                    <a:pt x="0" y="3552092"/>
                  </a:moveTo>
                  <a:lnTo>
                    <a:pt x="1793631" y="3552092"/>
                  </a:lnTo>
                  <a:lnTo>
                    <a:pt x="1946031" y="2907323"/>
                  </a:lnTo>
                  <a:lnTo>
                    <a:pt x="2157046" y="3153508"/>
                  </a:lnTo>
                  <a:lnTo>
                    <a:pt x="2262554" y="2473569"/>
                  </a:lnTo>
                  <a:lnTo>
                    <a:pt x="2497015" y="2825262"/>
                  </a:lnTo>
                  <a:lnTo>
                    <a:pt x="2579077" y="1711569"/>
                  </a:lnTo>
                  <a:lnTo>
                    <a:pt x="2754923" y="2168769"/>
                  </a:lnTo>
                  <a:lnTo>
                    <a:pt x="3587262" y="0"/>
                  </a:lnTo>
                  <a:lnTo>
                    <a:pt x="5111262" y="3458308"/>
                  </a:lnTo>
                  <a:lnTo>
                    <a:pt x="6435969" y="3458308"/>
                  </a:lnTo>
                  <a:lnTo>
                    <a:pt x="6424246" y="3458308"/>
                  </a:lnTo>
                  <a:lnTo>
                    <a:pt x="6424246" y="3458308"/>
                  </a:lnTo>
                </a:path>
              </a:pathLst>
            </a:cu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43000" y="5105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Exposition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8169161">
              <a:off x="2387732" y="3167327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Rising Action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9000" y="1676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Climax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3893476">
              <a:off x="4529874" y="3461136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Falling Action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43600" y="4724400"/>
              <a:ext cx="320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Resolution/</a:t>
              </a:r>
            </a:p>
            <a:p>
              <a:r>
                <a:rPr lang="en-US" dirty="0" smtClean="0"/>
                <a:t>Dénouement</a:t>
              </a:r>
              <a:endParaRPr lang="en-US" dirty="0"/>
            </a:p>
          </p:txBody>
        </p:sp>
      </p:grpSp>
      <p:pic>
        <p:nvPicPr>
          <p:cNvPr id="25" name="Picture 2" descr="C:\Users\Sheila\AppData\Local\Microsoft\Windows\Temporary Internet Files\Content.IE5\TGZAU0LI\MC9002129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8669" y="4556470"/>
            <a:ext cx="920496" cy="1115568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457200" y="1371600"/>
            <a:ext cx="721383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During the resolution, the story comes to a 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easonable conclusion.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609600"/>
          </a:xfrm>
        </p:spPr>
        <p:txBody>
          <a:bodyPr/>
          <a:lstStyle/>
          <a:p>
            <a:r>
              <a:rPr lang="en-US" dirty="0" smtClean="0"/>
              <a:t>Plot of Cinderella</a:t>
            </a:r>
            <a:endParaRPr lang="en-US" dirty="0"/>
          </a:p>
        </p:txBody>
      </p:sp>
      <p:pic>
        <p:nvPicPr>
          <p:cNvPr id="18435" name="Picture 3" descr="C:\Users\Sheila\AppData\Local\Microsoft\Windows\Temporary Internet Files\Content.IE5\1RQJW3TN\MC90011601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819400"/>
            <a:ext cx="1803045" cy="23355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51816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Exposition</a:t>
            </a:r>
            <a:r>
              <a:rPr lang="en-US" dirty="0" smtClean="0"/>
              <a:t>=Cinderella is a beautiful girl trapped in her stepmother’s house. She has three mean stepsisters and must do all the housework. Both her mother and father died.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457200" y="1905000"/>
            <a:ext cx="7138075" cy="3120042"/>
          </a:xfrm>
          <a:custGeom>
            <a:avLst/>
            <a:gdLst>
              <a:gd name="connsiteX0" fmla="*/ 0 w 6435969"/>
              <a:gd name="connsiteY0" fmla="*/ 3552092 h 3552092"/>
              <a:gd name="connsiteX1" fmla="*/ 1793631 w 6435969"/>
              <a:gd name="connsiteY1" fmla="*/ 3552092 h 3552092"/>
              <a:gd name="connsiteX2" fmla="*/ 1946031 w 6435969"/>
              <a:gd name="connsiteY2" fmla="*/ 2907323 h 3552092"/>
              <a:gd name="connsiteX3" fmla="*/ 2157046 w 6435969"/>
              <a:gd name="connsiteY3" fmla="*/ 3153508 h 3552092"/>
              <a:gd name="connsiteX4" fmla="*/ 2262554 w 6435969"/>
              <a:gd name="connsiteY4" fmla="*/ 2473569 h 3552092"/>
              <a:gd name="connsiteX5" fmla="*/ 2497015 w 6435969"/>
              <a:gd name="connsiteY5" fmla="*/ 2825262 h 3552092"/>
              <a:gd name="connsiteX6" fmla="*/ 2579077 w 6435969"/>
              <a:gd name="connsiteY6" fmla="*/ 1711569 h 3552092"/>
              <a:gd name="connsiteX7" fmla="*/ 2754923 w 6435969"/>
              <a:gd name="connsiteY7" fmla="*/ 2168769 h 3552092"/>
              <a:gd name="connsiteX8" fmla="*/ 3587262 w 6435969"/>
              <a:gd name="connsiteY8" fmla="*/ 0 h 3552092"/>
              <a:gd name="connsiteX9" fmla="*/ 5111262 w 6435969"/>
              <a:gd name="connsiteY9" fmla="*/ 3458308 h 3552092"/>
              <a:gd name="connsiteX10" fmla="*/ 6435969 w 6435969"/>
              <a:gd name="connsiteY10" fmla="*/ 3458308 h 3552092"/>
              <a:gd name="connsiteX11" fmla="*/ 6424246 w 6435969"/>
              <a:gd name="connsiteY11" fmla="*/ 3458308 h 3552092"/>
              <a:gd name="connsiteX12" fmla="*/ 6424246 w 6435969"/>
              <a:gd name="connsiteY12" fmla="*/ 3458308 h 3552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35969" h="3552092">
                <a:moveTo>
                  <a:pt x="0" y="3552092"/>
                </a:moveTo>
                <a:lnTo>
                  <a:pt x="1793631" y="3552092"/>
                </a:lnTo>
                <a:lnTo>
                  <a:pt x="1946031" y="2907323"/>
                </a:lnTo>
                <a:lnTo>
                  <a:pt x="2157046" y="3153508"/>
                </a:lnTo>
                <a:lnTo>
                  <a:pt x="2262554" y="2473569"/>
                </a:lnTo>
                <a:lnTo>
                  <a:pt x="2497015" y="2825262"/>
                </a:lnTo>
                <a:lnTo>
                  <a:pt x="2579077" y="1711569"/>
                </a:lnTo>
                <a:lnTo>
                  <a:pt x="2754923" y="2168769"/>
                </a:lnTo>
                <a:lnTo>
                  <a:pt x="3587262" y="0"/>
                </a:lnTo>
                <a:lnTo>
                  <a:pt x="5111262" y="3458308"/>
                </a:lnTo>
                <a:lnTo>
                  <a:pt x="6435969" y="3458308"/>
                </a:lnTo>
                <a:lnTo>
                  <a:pt x="6424246" y="3458308"/>
                </a:lnTo>
                <a:lnTo>
                  <a:pt x="6424246" y="3458308"/>
                </a:lnTo>
              </a:path>
            </a:pathLst>
          </a:cu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8269887">
            <a:off x="375007" y="1665930"/>
            <a:ext cx="31840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Rising</a:t>
            </a:r>
            <a:r>
              <a:rPr lang="en-US" dirty="0" smtClean="0"/>
              <a:t> </a:t>
            </a:r>
            <a:r>
              <a:rPr lang="en-US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Action</a:t>
            </a:r>
            <a:r>
              <a:rPr lang="en-US" dirty="0" smtClean="0"/>
              <a:t>=The king invites all single women to a ball to meet his son. Cinderella’s fairy godmother puts a spell on her, so she can attend. The Prince falls in love with her, but she runs away leaving a glass slipper behind.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10668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Climax</a:t>
            </a:r>
            <a:r>
              <a:rPr lang="en-US" dirty="0" smtClean="0"/>
              <a:t>=The prince tries the slipper on Cinderella and it fits.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3615315">
            <a:off x="4383723" y="2831757"/>
            <a:ext cx="3548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Falling Action</a:t>
            </a:r>
            <a:r>
              <a:rPr lang="en-US" dirty="0" smtClean="0"/>
              <a:t>=The stepsisters apologize for being mean. Cinderella forgives them.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51816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Resolution</a:t>
            </a:r>
            <a:r>
              <a:rPr lang="en-US" dirty="0" smtClean="0"/>
              <a:t>=Cinderella marries the prince and lives happily ever after.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Create a plot line that looks like the previous slide for the story </a:t>
            </a:r>
            <a:r>
              <a:rPr lang="en-US" sz="4400" dirty="0" smtClean="0"/>
              <a:t>“The Bass, the River, and Sheila </a:t>
            </a:r>
            <a:r>
              <a:rPr lang="en-US" sz="4400" dirty="0" err="1" smtClean="0"/>
              <a:t>Mant</a:t>
            </a:r>
            <a:r>
              <a:rPr lang="en-US" sz="4400" dirty="0" smtClean="0"/>
              <a:t>.”</a:t>
            </a:r>
            <a:endParaRPr 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constitutes a “perfect story”?</a:t>
            </a:r>
          </a:p>
          <a:p>
            <a:r>
              <a:rPr lang="en-US" sz="4000" dirty="0" smtClean="0"/>
              <a:t>In your opinion, what elements or qualities must a great story have?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Plot</a:t>
            </a:r>
            <a:r>
              <a:rPr lang="en-US" dirty="0" smtClean="0"/>
              <a:t> is the organized pattern or sequence of events that make up a story. Every plot is made up of a series of incidences that are related to each other.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200" b="1" dirty="0" smtClean="0"/>
              <a:t>Plot Structure </a:t>
            </a:r>
            <a:r>
              <a:rPr lang="en-US" dirty="0" smtClean="0"/>
              <a:t>is the way in which the story elements are arranged.</a:t>
            </a:r>
            <a:endParaRPr lang="en-US" dirty="0"/>
          </a:p>
        </p:txBody>
      </p:sp>
      <p:sp>
        <p:nvSpPr>
          <p:cNvPr id="1026" name="AutoShape 2" descr="https://docs.google.com/a/adrian.k12.mo.us/?pid=sites&amp;srcid=ZGVmYXVsdGRvbWFpbnxtc21hZGRveGVuZ2xpc2hjbGFzczJ8Z3g6MzBmMzE0MDZmMGMzYWMwMQ&amp;docid=97a331f36034e10c049bb04adc577de8%7Ca0bf1b3c22f405b6859cded3a39fdfda&amp;a=bi&amp;pagenumber=1&amp;w=13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AutoShape 4" descr="https://docs.google.com/a/adrian.k12.mo.us/?pid=sites&amp;srcid=ZGVmYXVsdGRvbWFpbnxtc21hZGRveGVuZ2xpc2hjbGFzczJ8Z3g6MzBmMzE0MDZmMGMzYWMwMQ&amp;docid=97a331f36034e10c049bb04adc577de8%7Ca0bf1b3c22f405b6859cded3a39fdfda&amp;a=bi&amp;pagenumber=1&amp;w=13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0" name="AutoShape 6" descr="https://docs.google.com/a/adrian.k12.mo.us/?pid=sites&amp;srcid=ZGVmYXVsdGRvbWFpbnxtc21hZGRveGVuZ2xpc2hjbGFzczJ8Z3g6MzBmMzE0MDZmMGMzYWMwMQ&amp;docid=97a331f36034e10c049bb04adc577de8%7Ca0bf1b3c22f405b6859cded3a39fdfda&amp;a=bi&amp;pagenumber=2&amp;w=13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plot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plot draws the reader into the characters’ lives and helps the reader understand the choices that the characters make.</a:t>
            </a:r>
          </a:p>
          <a:p>
            <a:endParaRPr lang="en-US" dirty="0" smtClean="0"/>
          </a:p>
          <a:p>
            <a:r>
              <a:rPr lang="en-US" dirty="0" smtClean="0"/>
              <a:t>Authors make their stories interesting by manipulating plot structure to create suspense, intrigue, anticipation, and conflict.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heila\AppData\Local\Microsoft\Windows\Temporary Internet Files\Content.IE5\TGZAU0LI\MC900212919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733800"/>
            <a:ext cx="1453896" cy="180136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Plot diagram</a:t>
            </a:r>
            <a:endParaRPr lang="en-US" dirty="0">
              <a:solidFill>
                <a:srgbClr val="92D05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62000" y="1600200"/>
            <a:ext cx="8382000" cy="3880338"/>
            <a:chOff x="762000" y="1676400"/>
            <a:chExt cx="8382000" cy="3880338"/>
          </a:xfrm>
        </p:grpSpPr>
        <p:sp>
          <p:nvSpPr>
            <p:cNvPr id="12" name="Freeform 11"/>
            <p:cNvSpPr/>
            <p:nvPr/>
          </p:nvSpPr>
          <p:spPr>
            <a:xfrm>
              <a:off x="762000" y="2004646"/>
              <a:ext cx="6435969" cy="3552092"/>
            </a:xfrm>
            <a:custGeom>
              <a:avLst/>
              <a:gdLst>
                <a:gd name="connsiteX0" fmla="*/ 0 w 6435969"/>
                <a:gd name="connsiteY0" fmla="*/ 3552092 h 3552092"/>
                <a:gd name="connsiteX1" fmla="*/ 1793631 w 6435969"/>
                <a:gd name="connsiteY1" fmla="*/ 3552092 h 3552092"/>
                <a:gd name="connsiteX2" fmla="*/ 1946031 w 6435969"/>
                <a:gd name="connsiteY2" fmla="*/ 2907323 h 3552092"/>
                <a:gd name="connsiteX3" fmla="*/ 2157046 w 6435969"/>
                <a:gd name="connsiteY3" fmla="*/ 3153508 h 3552092"/>
                <a:gd name="connsiteX4" fmla="*/ 2262554 w 6435969"/>
                <a:gd name="connsiteY4" fmla="*/ 2473569 h 3552092"/>
                <a:gd name="connsiteX5" fmla="*/ 2497015 w 6435969"/>
                <a:gd name="connsiteY5" fmla="*/ 2825262 h 3552092"/>
                <a:gd name="connsiteX6" fmla="*/ 2579077 w 6435969"/>
                <a:gd name="connsiteY6" fmla="*/ 1711569 h 3552092"/>
                <a:gd name="connsiteX7" fmla="*/ 2754923 w 6435969"/>
                <a:gd name="connsiteY7" fmla="*/ 2168769 h 3552092"/>
                <a:gd name="connsiteX8" fmla="*/ 3587262 w 6435969"/>
                <a:gd name="connsiteY8" fmla="*/ 0 h 3552092"/>
                <a:gd name="connsiteX9" fmla="*/ 5111262 w 6435969"/>
                <a:gd name="connsiteY9" fmla="*/ 3458308 h 3552092"/>
                <a:gd name="connsiteX10" fmla="*/ 6435969 w 6435969"/>
                <a:gd name="connsiteY10" fmla="*/ 3458308 h 3552092"/>
                <a:gd name="connsiteX11" fmla="*/ 6424246 w 6435969"/>
                <a:gd name="connsiteY11" fmla="*/ 3458308 h 3552092"/>
                <a:gd name="connsiteX12" fmla="*/ 6424246 w 6435969"/>
                <a:gd name="connsiteY12" fmla="*/ 3458308 h 3552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35969" h="3552092">
                  <a:moveTo>
                    <a:pt x="0" y="3552092"/>
                  </a:moveTo>
                  <a:lnTo>
                    <a:pt x="1793631" y="3552092"/>
                  </a:lnTo>
                  <a:lnTo>
                    <a:pt x="1946031" y="2907323"/>
                  </a:lnTo>
                  <a:lnTo>
                    <a:pt x="2157046" y="3153508"/>
                  </a:lnTo>
                  <a:lnTo>
                    <a:pt x="2262554" y="2473569"/>
                  </a:lnTo>
                  <a:lnTo>
                    <a:pt x="2497015" y="2825262"/>
                  </a:lnTo>
                  <a:lnTo>
                    <a:pt x="2579077" y="1711569"/>
                  </a:lnTo>
                  <a:lnTo>
                    <a:pt x="2754923" y="2168769"/>
                  </a:lnTo>
                  <a:lnTo>
                    <a:pt x="3587262" y="0"/>
                  </a:lnTo>
                  <a:lnTo>
                    <a:pt x="5111262" y="3458308"/>
                  </a:lnTo>
                  <a:lnTo>
                    <a:pt x="6435969" y="3458308"/>
                  </a:lnTo>
                  <a:lnTo>
                    <a:pt x="6424246" y="3458308"/>
                  </a:lnTo>
                  <a:lnTo>
                    <a:pt x="6424246" y="3458308"/>
                  </a:lnTo>
                </a:path>
              </a:pathLst>
            </a:cu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43000" y="5105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Exposition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 rot="18169161">
              <a:off x="2196333" y="341545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Rising Action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29000" y="1676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Climax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 rot="3893476">
              <a:off x="4529874" y="3461136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Falling Action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43600" y="4724400"/>
              <a:ext cx="320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Resolution/</a:t>
              </a:r>
            </a:p>
            <a:p>
              <a:r>
                <a:rPr lang="en-US" dirty="0" smtClean="0"/>
                <a:t>Dénouement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609600" y="59436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Exposition</a:t>
            </a:r>
          </a:p>
        </p:txBody>
      </p:sp>
      <p:grpSp>
        <p:nvGrpSpPr>
          <p:cNvPr id="18" name="Content Placeholder 17"/>
          <p:cNvGrpSpPr>
            <a:grpSpLocks noGrp="1"/>
          </p:cNvGrpSpPr>
          <p:nvPr/>
        </p:nvGrpSpPr>
        <p:grpSpPr>
          <a:xfrm>
            <a:off x="0" y="3047999"/>
            <a:ext cx="9296400" cy="3408363"/>
            <a:chOff x="762000" y="1676400"/>
            <a:chExt cx="8382000" cy="3880338"/>
          </a:xfrm>
        </p:grpSpPr>
        <p:sp>
          <p:nvSpPr>
            <p:cNvPr id="19" name="Freeform 18"/>
            <p:cNvSpPr/>
            <p:nvPr/>
          </p:nvSpPr>
          <p:spPr>
            <a:xfrm>
              <a:off x="762000" y="2004646"/>
              <a:ext cx="6435969" cy="3552092"/>
            </a:xfrm>
            <a:custGeom>
              <a:avLst/>
              <a:gdLst>
                <a:gd name="connsiteX0" fmla="*/ 0 w 6435969"/>
                <a:gd name="connsiteY0" fmla="*/ 3552092 h 3552092"/>
                <a:gd name="connsiteX1" fmla="*/ 1793631 w 6435969"/>
                <a:gd name="connsiteY1" fmla="*/ 3552092 h 3552092"/>
                <a:gd name="connsiteX2" fmla="*/ 1946031 w 6435969"/>
                <a:gd name="connsiteY2" fmla="*/ 2907323 h 3552092"/>
                <a:gd name="connsiteX3" fmla="*/ 2157046 w 6435969"/>
                <a:gd name="connsiteY3" fmla="*/ 3153508 h 3552092"/>
                <a:gd name="connsiteX4" fmla="*/ 2262554 w 6435969"/>
                <a:gd name="connsiteY4" fmla="*/ 2473569 h 3552092"/>
                <a:gd name="connsiteX5" fmla="*/ 2497015 w 6435969"/>
                <a:gd name="connsiteY5" fmla="*/ 2825262 h 3552092"/>
                <a:gd name="connsiteX6" fmla="*/ 2579077 w 6435969"/>
                <a:gd name="connsiteY6" fmla="*/ 1711569 h 3552092"/>
                <a:gd name="connsiteX7" fmla="*/ 2754923 w 6435969"/>
                <a:gd name="connsiteY7" fmla="*/ 2168769 h 3552092"/>
                <a:gd name="connsiteX8" fmla="*/ 3587262 w 6435969"/>
                <a:gd name="connsiteY8" fmla="*/ 0 h 3552092"/>
                <a:gd name="connsiteX9" fmla="*/ 5111262 w 6435969"/>
                <a:gd name="connsiteY9" fmla="*/ 3458308 h 3552092"/>
                <a:gd name="connsiteX10" fmla="*/ 6435969 w 6435969"/>
                <a:gd name="connsiteY10" fmla="*/ 3458308 h 3552092"/>
                <a:gd name="connsiteX11" fmla="*/ 6424246 w 6435969"/>
                <a:gd name="connsiteY11" fmla="*/ 3458308 h 3552092"/>
                <a:gd name="connsiteX12" fmla="*/ 6424246 w 6435969"/>
                <a:gd name="connsiteY12" fmla="*/ 3458308 h 3552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35969" h="3552092">
                  <a:moveTo>
                    <a:pt x="0" y="3552092"/>
                  </a:moveTo>
                  <a:lnTo>
                    <a:pt x="1793631" y="3552092"/>
                  </a:lnTo>
                  <a:lnTo>
                    <a:pt x="1946031" y="2907323"/>
                  </a:lnTo>
                  <a:lnTo>
                    <a:pt x="2157046" y="3153508"/>
                  </a:lnTo>
                  <a:lnTo>
                    <a:pt x="2262554" y="2473569"/>
                  </a:lnTo>
                  <a:lnTo>
                    <a:pt x="2497015" y="2825262"/>
                  </a:lnTo>
                  <a:lnTo>
                    <a:pt x="2579077" y="1711569"/>
                  </a:lnTo>
                  <a:lnTo>
                    <a:pt x="2754923" y="2168769"/>
                  </a:lnTo>
                  <a:lnTo>
                    <a:pt x="3587262" y="0"/>
                  </a:lnTo>
                  <a:lnTo>
                    <a:pt x="5111262" y="3458308"/>
                  </a:lnTo>
                  <a:lnTo>
                    <a:pt x="6435969" y="3458308"/>
                  </a:lnTo>
                  <a:lnTo>
                    <a:pt x="6424246" y="3458308"/>
                  </a:lnTo>
                  <a:lnTo>
                    <a:pt x="6424246" y="3458308"/>
                  </a:lnTo>
                </a:path>
              </a:pathLst>
            </a:cu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43000" y="5105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Exposition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8169161">
              <a:off x="2196333" y="341545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Rising Action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9000" y="1676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Climax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3893476">
              <a:off x="4529874" y="3461136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Falling Action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43600" y="4724400"/>
              <a:ext cx="320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Resolution/</a:t>
              </a:r>
            </a:p>
            <a:p>
              <a:r>
                <a:rPr lang="en-US" dirty="0" smtClean="0"/>
                <a:t>Dénouement</a:t>
              </a:r>
              <a:endParaRPr lang="en-US" dirty="0"/>
            </a:p>
          </p:txBody>
        </p:sp>
      </p:grpSp>
      <p:pic>
        <p:nvPicPr>
          <p:cNvPr id="25" name="Picture 2" descr="C:\Users\Sheila\AppData\Local\Microsoft\Windows\Temporary Internet Files\Content.IE5\TGZAU0LI\MC9002129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0"/>
            <a:ext cx="920496" cy="1115568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81000" y="1524000"/>
            <a:ext cx="75937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exposition occurs at the beginning of the </a:t>
            </a:r>
          </a:p>
          <a:p>
            <a:r>
              <a:rPr lang="en-US" sz="2800" dirty="0" smtClean="0"/>
              <a:t>story. Here we are introduced to the main </a:t>
            </a:r>
          </a:p>
          <a:p>
            <a:r>
              <a:rPr lang="en-US" sz="2800" dirty="0" smtClean="0"/>
              <a:t>characters, setting, and the main conflict.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rot="18145749">
            <a:off x="1692430" y="4233574"/>
            <a:ext cx="2209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Rising Action</a:t>
            </a:r>
          </a:p>
        </p:txBody>
      </p:sp>
      <p:grpSp>
        <p:nvGrpSpPr>
          <p:cNvPr id="3" name="Content Placeholder 17"/>
          <p:cNvGrpSpPr>
            <a:grpSpLocks noGrp="1"/>
          </p:cNvGrpSpPr>
          <p:nvPr/>
        </p:nvGrpSpPr>
        <p:grpSpPr>
          <a:xfrm>
            <a:off x="0" y="3047999"/>
            <a:ext cx="9296400" cy="3408363"/>
            <a:chOff x="762000" y="1676400"/>
            <a:chExt cx="8382000" cy="3880338"/>
          </a:xfrm>
        </p:grpSpPr>
        <p:sp>
          <p:nvSpPr>
            <p:cNvPr id="19" name="Freeform 18"/>
            <p:cNvSpPr/>
            <p:nvPr/>
          </p:nvSpPr>
          <p:spPr>
            <a:xfrm>
              <a:off x="762000" y="2004646"/>
              <a:ext cx="6435969" cy="3552092"/>
            </a:xfrm>
            <a:custGeom>
              <a:avLst/>
              <a:gdLst>
                <a:gd name="connsiteX0" fmla="*/ 0 w 6435969"/>
                <a:gd name="connsiteY0" fmla="*/ 3552092 h 3552092"/>
                <a:gd name="connsiteX1" fmla="*/ 1793631 w 6435969"/>
                <a:gd name="connsiteY1" fmla="*/ 3552092 h 3552092"/>
                <a:gd name="connsiteX2" fmla="*/ 1946031 w 6435969"/>
                <a:gd name="connsiteY2" fmla="*/ 2907323 h 3552092"/>
                <a:gd name="connsiteX3" fmla="*/ 2157046 w 6435969"/>
                <a:gd name="connsiteY3" fmla="*/ 3153508 h 3552092"/>
                <a:gd name="connsiteX4" fmla="*/ 2262554 w 6435969"/>
                <a:gd name="connsiteY4" fmla="*/ 2473569 h 3552092"/>
                <a:gd name="connsiteX5" fmla="*/ 2497015 w 6435969"/>
                <a:gd name="connsiteY5" fmla="*/ 2825262 h 3552092"/>
                <a:gd name="connsiteX6" fmla="*/ 2579077 w 6435969"/>
                <a:gd name="connsiteY6" fmla="*/ 1711569 h 3552092"/>
                <a:gd name="connsiteX7" fmla="*/ 2754923 w 6435969"/>
                <a:gd name="connsiteY7" fmla="*/ 2168769 h 3552092"/>
                <a:gd name="connsiteX8" fmla="*/ 3587262 w 6435969"/>
                <a:gd name="connsiteY8" fmla="*/ 0 h 3552092"/>
                <a:gd name="connsiteX9" fmla="*/ 5111262 w 6435969"/>
                <a:gd name="connsiteY9" fmla="*/ 3458308 h 3552092"/>
                <a:gd name="connsiteX10" fmla="*/ 6435969 w 6435969"/>
                <a:gd name="connsiteY10" fmla="*/ 3458308 h 3552092"/>
                <a:gd name="connsiteX11" fmla="*/ 6424246 w 6435969"/>
                <a:gd name="connsiteY11" fmla="*/ 3458308 h 3552092"/>
                <a:gd name="connsiteX12" fmla="*/ 6424246 w 6435969"/>
                <a:gd name="connsiteY12" fmla="*/ 3458308 h 3552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35969" h="3552092">
                  <a:moveTo>
                    <a:pt x="0" y="3552092"/>
                  </a:moveTo>
                  <a:lnTo>
                    <a:pt x="1793631" y="3552092"/>
                  </a:lnTo>
                  <a:lnTo>
                    <a:pt x="1946031" y="2907323"/>
                  </a:lnTo>
                  <a:lnTo>
                    <a:pt x="2157046" y="3153508"/>
                  </a:lnTo>
                  <a:lnTo>
                    <a:pt x="2262554" y="2473569"/>
                  </a:lnTo>
                  <a:lnTo>
                    <a:pt x="2497015" y="2825262"/>
                  </a:lnTo>
                  <a:lnTo>
                    <a:pt x="2579077" y="1711569"/>
                  </a:lnTo>
                  <a:lnTo>
                    <a:pt x="2754923" y="2168769"/>
                  </a:lnTo>
                  <a:lnTo>
                    <a:pt x="3587262" y="0"/>
                  </a:lnTo>
                  <a:lnTo>
                    <a:pt x="5111262" y="3458308"/>
                  </a:lnTo>
                  <a:lnTo>
                    <a:pt x="6435969" y="3458308"/>
                  </a:lnTo>
                  <a:lnTo>
                    <a:pt x="6424246" y="3458308"/>
                  </a:lnTo>
                  <a:lnTo>
                    <a:pt x="6424246" y="3458308"/>
                  </a:lnTo>
                </a:path>
              </a:pathLst>
            </a:cu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43000" y="5105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Exposition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8169161">
              <a:off x="2387732" y="3167327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Rising Action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9000" y="1676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Climax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3893476">
              <a:off x="4529874" y="3461136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Falling Action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43600" y="4724400"/>
              <a:ext cx="320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Resolution/</a:t>
              </a:r>
            </a:p>
            <a:p>
              <a:r>
                <a:rPr lang="en-US" dirty="0" smtClean="0"/>
                <a:t>Dénouement</a:t>
              </a:r>
              <a:endParaRPr lang="en-US" dirty="0"/>
            </a:p>
          </p:txBody>
        </p:sp>
      </p:grpSp>
      <p:pic>
        <p:nvPicPr>
          <p:cNvPr id="25" name="Picture 2" descr="C:\Users\Sheila\AppData\Local\Microsoft\Windows\Temporary Internet Files\Content.IE5\TGZAU0LI\MC9002129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543769">
            <a:off x="1453383" y="4810529"/>
            <a:ext cx="920496" cy="1115568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81000" y="1524000"/>
            <a:ext cx="70102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rising action is a series of conflicts or 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vents leading up to the climax.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429000" y="3048000"/>
            <a:ext cx="1066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7010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Climax</a:t>
            </a:r>
          </a:p>
        </p:txBody>
      </p:sp>
      <p:grpSp>
        <p:nvGrpSpPr>
          <p:cNvPr id="3" name="Content Placeholder 17"/>
          <p:cNvGrpSpPr>
            <a:grpSpLocks noGrp="1"/>
          </p:cNvGrpSpPr>
          <p:nvPr/>
        </p:nvGrpSpPr>
        <p:grpSpPr>
          <a:xfrm>
            <a:off x="0" y="3047999"/>
            <a:ext cx="9296400" cy="3408363"/>
            <a:chOff x="762000" y="1676400"/>
            <a:chExt cx="8382000" cy="3880338"/>
          </a:xfrm>
        </p:grpSpPr>
        <p:sp>
          <p:nvSpPr>
            <p:cNvPr id="19" name="Freeform 18"/>
            <p:cNvSpPr/>
            <p:nvPr/>
          </p:nvSpPr>
          <p:spPr>
            <a:xfrm>
              <a:off x="762000" y="2004646"/>
              <a:ext cx="6435969" cy="3552092"/>
            </a:xfrm>
            <a:custGeom>
              <a:avLst/>
              <a:gdLst>
                <a:gd name="connsiteX0" fmla="*/ 0 w 6435969"/>
                <a:gd name="connsiteY0" fmla="*/ 3552092 h 3552092"/>
                <a:gd name="connsiteX1" fmla="*/ 1793631 w 6435969"/>
                <a:gd name="connsiteY1" fmla="*/ 3552092 h 3552092"/>
                <a:gd name="connsiteX2" fmla="*/ 1946031 w 6435969"/>
                <a:gd name="connsiteY2" fmla="*/ 2907323 h 3552092"/>
                <a:gd name="connsiteX3" fmla="*/ 2157046 w 6435969"/>
                <a:gd name="connsiteY3" fmla="*/ 3153508 h 3552092"/>
                <a:gd name="connsiteX4" fmla="*/ 2262554 w 6435969"/>
                <a:gd name="connsiteY4" fmla="*/ 2473569 h 3552092"/>
                <a:gd name="connsiteX5" fmla="*/ 2497015 w 6435969"/>
                <a:gd name="connsiteY5" fmla="*/ 2825262 h 3552092"/>
                <a:gd name="connsiteX6" fmla="*/ 2579077 w 6435969"/>
                <a:gd name="connsiteY6" fmla="*/ 1711569 h 3552092"/>
                <a:gd name="connsiteX7" fmla="*/ 2754923 w 6435969"/>
                <a:gd name="connsiteY7" fmla="*/ 2168769 h 3552092"/>
                <a:gd name="connsiteX8" fmla="*/ 3587262 w 6435969"/>
                <a:gd name="connsiteY8" fmla="*/ 0 h 3552092"/>
                <a:gd name="connsiteX9" fmla="*/ 5111262 w 6435969"/>
                <a:gd name="connsiteY9" fmla="*/ 3458308 h 3552092"/>
                <a:gd name="connsiteX10" fmla="*/ 6435969 w 6435969"/>
                <a:gd name="connsiteY10" fmla="*/ 3458308 h 3552092"/>
                <a:gd name="connsiteX11" fmla="*/ 6424246 w 6435969"/>
                <a:gd name="connsiteY11" fmla="*/ 3458308 h 3552092"/>
                <a:gd name="connsiteX12" fmla="*/ 6424246 w 6435969"/>
                <a:gd name="connsiteY12" fmla="*/ 3458308 h 3552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35969" h="3552092">
                  <a:moveTo>
                    <a:pt x="0" y="3552092"/>
                  </a:moveTo>
                  <a:lnTo>
                    <a:pt x="1793631" y="3552092"/>
                  </a:lnTo>
                  <a:lnTo>
                    <a:pt x="1946031" y="2907323"/>
                  </a:lnTo>
                  <a:lnTo>
                    <a:pt x="2157046" y="3153508"/>
                  </a:lnTo>
                  <a:lnTo>
                    <a:pt x="2262554" y="2473569"/>
                  </a:lnTo>
                  <a:lnTo>
                    <a:pt x="2497015" y="2825262"/>
                  </a:lnTo>
                  <a:lnTo>
                    <a:pt x="2579077" y="1711569"/>
                  </a:lnTo>
                  <a:lnTo>
                    <a:pt x="2754923" y="2168769"/>
                  </a:lnTo>
                  <a:lnTo>
                    <a:pt x="3587262" y="0"/>
                  </a:lnTo>
                  <a:lnTo>
                    <a:pt x="5111262" y="3458308"/>
                  </a:lnTo>
                  <a:lnTo>
                    <a:pt x="6435969" y="3458308"/>
                  </a:lnTo>
                  <a:lnTo>
                    <a:pt x="6424246" y="3458308"/>
                  </a:lnTo>
                  <a:lnTo>
                    <a:pt x="6424246" y="3458308"/>
                  </a:lnTo>
                </a:path>
              </a:pathLst>
            </a:cu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43000" y="5105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Exposition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8169161">
              <a:off x="2387732" y="3167327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Rising Action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9000" y="1676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Climax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3893476">
              <a:off x="4529874" y="3461136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Falling Action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43600" y="4724400"/>
              <a:ext cx="320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Resolution/</a:t>
              </a:r>
            </a:p>
            <a:p>
              <a:r>
                <a:rPr lang="en-US" dirty="0" smtClean="0"/>
                <a:t>Dénouement</a:t>
              </a:r>
              <a:endParaRPr lang="en-US" dirty="0"/>
            </a:p>
          </p:txBody>
        </p:sp>
      </p:grpSp>
      <p:pic>
        <p:nvPicPr>
          <p:cNvPr id="25" name="Picture 2" descr="C:\Users\Sheila\AppData\Local\Microsoft\Windows\Temporary Internet Files\Content.IE5\TGZAU0LI\MC9002129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933201">
            <a:off x="2773510" y="2829706"/>
            <a:ext cx="920496" cy="1115568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81000" y="990600"/>
            <a:ext cx="788869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This is the turning point in the story. Usually </a:t>
            </a:r>
          </a:p>
          <a:p>
            <a:r>
              <a:rPr lang="en-US" sz="2800" dirty="0" smtClean="0"/>
              <a:t>the main character comes face to face with the</a:t>
            </a:r>
          </a:p>
          <a:p>
            <a:r>
              <a:rPr lang="en-US" sz="2800" dirty="0" smtClean="0"/>
              <a:t>conflict. During the climax the main character</a:t>
            </a:r>
          </a:p>
          <a:p>
            <a:r>
              <a:rPr lang="en-US" sz="2800" dirty="0" smtClean="0"/>
              <a:t>usually changes in some way.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 rot="19782168">
            <a:off x="4913657" y="3930545"/>
            <a:ext cx="588394" cy="1602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7239000" cy="7010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Falling Action</a:t>
            </a:r>
          </a:p>
        </p:txBody>
      </p:sp>
      <p:grpSp>
        <p:nvGrpSpPr>
          <p:cNvPr id="3" name="Content Placeholder 17"/>
          <p:cNvGrpSpPr>
            <a:grpSpLocks noGrp="1"/>
          </p:cNvGrpSpPr>
          <p:nvPr/>
        </p:nvGrpSpPr>
        <p:grpSpPr>
          <a:xfrm>
            <a:off x="0" y="3047999"/>
            <a:ext cx="9296400" cy="3408363"/>
            <a:chOff x="762000" y="1676400"/>
            <a:chExt cx="8382000" cy="3880338"/>
          </a:xfrm>
        </p:grpSpPr>
        <p:sp>
          <p:nvSpPr>
            <p:cNvPr id="19" name="Freeform 18"/>
            <p:cNvSpPr/>
            <p:nvPr/>
          </p:nvSpPr>
          <p:spPr>
            <a:xfrm>
              <a:off x="762000" y="2004646"/>
              <a:ext cx="6435969" cy="3552092"/>
            </a:xfrm>
            <a:custGeom>
              <a:avLst/>
              <a:gdLst>
                <a:gd name="connsiteX0" fmla="*/ 0 w 6435969"/>
                <a:gd name="connsiteY0" fmla="*/ 3552092 h 3552092"/>
                <a:gd name="connsiteX1" fmla="*/ 1793631 w 6435969"/>
                <a:gd name="connsiteY1" fmla="*/ 3552092 h 3552092"/>
                <a:gd name="connsiteX2" fmla="*/ 1946031 w 6435969"/>
                <a:gd name="connsiteY2" fmla="*/ 2907323 h 3552092"/>
                <a:gd name="connsiteX3" fmla="*/ 2157046 w 6435969"/>
                <a:gd name="connsiteY3" fmla="*/ 3153508 h 3552092"/>
                <a:gd name="connsiteX4" fmla="*/ 2262554 w 6435969"/>
                <a:gd name="connsiteY4" fmla="*/ 2473569 h 3552092"/>
                <a:gd name="connsiteX5" fmla="*/ 2497015 w 6435969"/>
                <a:gd name="connsiteY5" fmla="*/ 2825262 h 3552092"/>
                <a:gd name="connsiteX6" fmla="*/ 2579077 w 6435969"/>
                <a:gd name="connsiteY6" fmla="*/ 1711569 h 3552092"/>
                <a:gd name="connsiteX7" fmla="*/ 2754923 w 6435969"/>
                <a:gd name="connsiteY7" fmla="*/ 2168769 h 3552092"/>
                <a:gd name="connsiteX8" fmla="*/ 3587262 w 6435969"/>
                <a:gd name="connsiteY8" fmla="*/ 0 h 3552092"/>
                <a:gd name="connsiteX9" fmla="*/ 5111262 w 6435969"/>
                <a:gd name="connsiteY9" fmla="*/ 3458308 h 3552092"/>
                <a:gd name="connsiteX10" fmla="*/ 6435969 w 6435969"/>
                <a:gd name="connsiteY10" fmla="*/ 3458308 h 3552092"/>
                <a:gd name="connsiteX11" fmla="*/ 6424246 w 6435969"/>
                <a:gd name="connsiteY11" fmla="*/ 3458308 h 3552092"/>
                <a:gd name="connsiteX12" fmla="*/ 6424246 w 6435969"/>
                <a:gd name="connsiteY12" fmla="*/ 3458308 h 3552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35969" h="3552092">
                  <a:moveTo>
                    <a:pt x="0" y="3552092"/>
                  </a:moveTo>
                  <a:lnTo>
                    <a:pt x="1793631" y="3552092"/>
                  </a:lnTo>
                  <a:lnTo>
                    <a:pt x="1946031" y="2907323"/>
                  </a:lnTo>
                  <a:lnTo>
                    <a:pt x="2157046" y="3153508"/>
                  </a:lnTo>
                  <a:lnTo>
                    <a:pt x="2262554" y="2473569"/>
                  </a:lnTo>
                  <a:lnTo>
                    <a:pt x="2497015" y="2825262"/>
                  </a:lnTo>
                  <a:lnTo>
                    <a:pt x="2579077" y="1711569"/>
                  </a:lnTo>
                  <a:lnTo>
                    <a:pt x="2754923" y="2168769"/>
                  </a:lnTo>
                  <a:lnTo>
                    <a:pt x="3587262" y="0"/>
                  </a:lnTo>
                  <a:lnTo>
                    <a:pt x="5111262" y="3458308"/>
                  </a:lnTo>
                  <a:lnTo>
                    <a:pt x="6435969" y="3458308"/>
                  </a:lnTo>
                  <a:lnTo>
                    <a:pt x="6424246" y="3458308"/>
                  </a:lnTo>
                  <a:lnTo>
                    <a:pt x="6424246" y="3458308"/>
                  </a:lnTo>
                </a:path>
              </a:pathLst>
            </a:cu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43000" y="5105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Exposition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8169161">
              <a:off x="2387732" y="3167327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Rising Action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429000" y="16764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Climax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3619193">
              <a:off x="4529874" y="3461136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Falling Action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943600" y="4724400"/>
              <a:ext cx="320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Resolution/</a:t>
              </a:r>
            </a:p>
            <a:p>
              <a:r>
                <a:rPr lang="en-US" dirty="0" smtClean="0"/>
                <a:t>Dénouement</a:t>
              </a:r>
              <a:endParaRPr lang="en-US" dirty="0"/>
            </a:p>
          </p:txBody>
        </p:sp>
      </p:grpSp>
      <p:pic>
        <p:nvPicPr>
          <p:cNvPr id="25" name="Picture 2" descr="C:\Users\Sheila\AppData\Local\Microsoft\Windows\Temporary Internet Files\Content.IE5\TGZAU0LI\MC9002129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414668">
            <a:off x="4296944" y="2875538"/>
            <a:ext cx="920496" cy="1115568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152400" y="1447800"/>
            <a:ext cx="78133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During falling action, loose ends of the plot are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ied up and the main conflicts are resolved.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101</TotalTime>
  <Words>431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Plot</vt:lpstr>
      <vt:lpstr>Discuss</vt:lpstr>
      <vt:lpstr>Definition of Plot</vt:lpstr>
      <vt:lpstr>Why is plot important?</vt:lpstr>
      <vt:lpstr>Plot diagram</vt:lpstr>
      <vt:lpstr>Exposition</vt:lpstr>
      <vt:lpstr>Rising Action</vt:lpstr>
      <vt:lpstr>Climax</vt:lpstr>
      <vt:lpstr>Falling Action</vt:lpstr>
      <vt:lpstr>Resolution</vt:lpstr>
      <vt:lpstr>Plot of Cinderella</vt:lpstr>
      <vt:lpstr>Your Turn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</dc:title>
  <dc:creator>Sheila</dc:creator>
  <cp:lastModifiedBy>Sheila Adkins</cp:lastModifiedBy>
  <cp:revision>4</cp:revision>
  <dcterms:created xsi:type="dcterms:W3CDTF">2013-05-27T23:05:22Z</dcterms:created>
  <dcterms:modified xsi:type="dcterms:W3CDTF">2014-11-11T16:06:53Z</dcterms:modified>
</cp:coreProperties>
</file>